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Default Extension="tiff" ContentType="image/tif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5"/>
  </p:notesMasterIdLst>
  <p:sldIdLst>
    <p:sldId id="256" r:id="rId12"/>
    <p:sldId id="287" r:id="rId13"/>
    <p:sldId id="298" r:id="rId14"/>
    <p:sldId id="296" r:id="rId15"/>
    <p:sldId id="288" r:id="rId16"/>
    <p:sldId id="284" r:id="rId17"/>
    <p:sldId id="283" r:id="rId18"/>
    <p:sldId id="285" r:id="rId19"/>
    <p:sldId id="257" r:id="rId20"/>
    <p:sldId id="277" r:id="rId21"/>
    <p:sldId id="294" r:id="rId22"/>
    <p:sldId id="276" r:id="rId23"/>
    <p:sldId id="259" r:id="rId24"/>
    <p:sldId id="258" r:id="rId25"/>
    <p:sldId id="260" r:id="rId26"/>
    <p:sldId id="290" r:id="rId27"/>
    <p:sldId id="291" r:id="rId28"/>
    <p:sldId id="292" r:id="rId29"/>
    <p:sldId id="289" r:id="rId30"/>
    <p:sldId id="265" r:id="rId31"/>
    <p:sldId id="267" r:id="rId32"/>
    <p:sldId id="268" r:id="rId33"/>
    <p:sldId id="26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E10B6-1E59-48EA-B248-6EAF7E08EE7F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A0A82-C9C8-4006-8016-CE3A1031F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220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DD06-40C1-734C-ABFF-E4105E30B97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8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DD06-40C1-734C-ABFF-E4105E30B97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8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DD06-40C1-734C-ABFF-E4105E30B97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8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562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9263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6740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4299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0044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8661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4712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9282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3451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29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6931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09-07DF-4DD7-B87D-DCDD3C75FA7F}" type="datetimeFigureOut">
              <a:rPr lang="ru-RU" smtClean="0">
                <a:solidFill>
                  <a:srgbClr val="4E5B6F"/>
                </a:solidFill>
              </a:rPr>
              <a:pPr/>
              <a:t>04.02.2019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ADC995-8897-4E6C-8657-DDA490CFF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350201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09-07DF-4DD7-B87D-DCDD3C75FA7F}" type="datetimeFigureOut">
              <a:rPr lang="ru-RU" smtClean="0">
                <a:solidFill>
                  <a:srgbClr val="4E5B6F"/>
                </a:solidFill>
              </a:rPr>
              <a:pPr/>
              <a:t>04.02.2019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C995-8897-4E6C-8657-DDA490CFF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709877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09-07DF-4DD7-B87D-DCDD3C75FA7F}" type="datetimeFigureOut">
              <a:rPr lang="ru-RU" smtClean="0">
                <a:solidFill>
                  <a:srgbClr val="4E5B6F"/>
                </a:solidFill>
              </a:rPr>
              <a:pPr/>
              <a:t>04.02.2019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ADC995-8897-4E6C-8657-DDA490CFF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455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09-07DF-4DD7-B87D-DCDD3C75FA7F}" type="datetimeFigureOut">
              <a:rPr lang="ru-RU" smtClean="0">
                <a:solidFill>
                  <a:srgbClr val="4E5B6F"/>
                </a:solidFill>
              </a:rPr>
              <a:pPr/>
              <a:t>04.02.2019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C995-8897-4E6C-8657-DDA490CFF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8855433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09-07DF-4DD7-B87D-DCDD3C75FA7F}" type="datetimeFigureOut">
              <a:rPr lang="ru-RU" smtClean="0">
                <a:solidFill>
                  <a:srgbClr val="4E5B6F"/>
                </a:solidFill>
              </a:rPr>
              <a:pPr/>
              <a:t>04.02.2019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C995-8897-4E6C-8657-DDA490CFF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473182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09-07DF-4DD7-B87D-DCDD3C75FA7F}" type="datetimeFigureOut">
              <a:rPr lang="ru-RU" smtClean="0">
                <a:solidFill>
                  <a:srgbClr val="4E5B6F"/>
                </a:solidFill>
              </a:rPr>
              <a:pPr/>
              <a:t>04.02.2019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C995-8897-4E6C-8657-DDA490CFF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5496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09-07DF-4DD7-B87D-DCDD3C75FA7F}" type="datetimeFigureOut">
              <a:rPr lang="ru-RU" smtClean="0">
                <a:solidFill>
                  <a:srgbClr val="4E5B6F"/>
                </a:solidFill>
              </a:rPr>
              <a:pPr/>
              <a:t>04.02.2019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C995-8897-4E6C-8657-DDA490CFF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487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09-07DF-4DD7-B87D-DCDD3C75FA7F}" type="datetimeFigureOut">
              <a:rPr lang="ru-RU" smtClean="0">
                <a:solidFill>
                  <a:srgbClr val="4E5B6F"/>
                </a:solidFill>
              </a:rPr>
              <a:pPr/>
              <a:t>04.02.2019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C995-8897-4E6C-8657-DDA490CFF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2634816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09-07DF-4DD7-B87D-DCDD3C75FA7F}" type="datetimeFigureOut">
              <a:rPr lang="ru-RU" smtClean="0">
                <a:solidFill>
                  <a:srgbClr val="4E5B6F"/>
                </a:solidFill>
              </a:rPr>
              <a:pPr/>
              <a:t>04.02.2019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ADC995-8897-4E6C-8657-DDA490CFF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78223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1229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09-07DF-4DD7-B87D-DCDD3C75FA7F}" type="datetimeFigureOut">
              <a:rPr lang="ru-RU" smtClean="0">
                <a:solidFill>
                  <a:srgbClr val="4E5B6F"/>
                </a:solidFill>
              </a:rPr>
              <a:pPr/>
              <a:t>04.02.2019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C995-8897-4E6C-8657-DDA490CFF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12190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09-07DF-4DD7-B87D-DCDD3C75FA7F}" type="datetimeFigureOut">
              <a:rPr lang="ru-RU" smtClean="0">
                <a:solidFill>
                  <a:srgbClr val="4E5B6F"/>
                </a:solidFill>
              </a:rPr>
              <a:pPr/>
              <a:t>04.02.2019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C995-8897-4E6C-8657-DDA490CFF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3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52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5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26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5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59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141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98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594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653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36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464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317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478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720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830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347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81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197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874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79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726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330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31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126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786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374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70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6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126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479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633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762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580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665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106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791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10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895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268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953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426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90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1335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xmlns="" id="{7DA03752-1064-463C-8947-FE808CB0701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xmlns="" id="{12230989-C549-4749-8FD0-734124B6442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3677BF74-D3D0-453C-B0A0-4B508FC5AE2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xmlns="" id="{AD68304D-4157-4BE6-B5B4-9605E563DD7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400E1795-6071-4731-97AC-A95C42CD5A6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D2289943-A596-44BE-90AC-AEEA8921DA2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4F6B6225-647D-49DB-924F-FEEDB0A0D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D9101829-2117-44A0-8CA8-FFEEDB870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BFFADE92-D872-4DE8-A3EB-8E60CD6BE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B075E-B883-4C60-B3C0-D1813648824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3348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34C9EA1E-2600-4064-9BC8-107521C5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7208C82C-EE1B-485A-8635-37016E550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23C83B76-7BB9-4DB8-8151-7E1E4DCDE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6B1F5-343E-4E92-808C-B705D418A9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68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34C9EA1E-2600-4064-9BC8-107521C5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7208C82C-EE1B-485A-8635-37016E550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23C83B76-7BB9-4DB8-8151-7E1E4DCDE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A570F-392D-40C7-AE05-B3838A6C772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950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34C9EA1E-2600-4064-9BC8-107521C5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7208C82C-EE1B-485A-8635-37016E550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23C83B76-7BB9-4DB8-8151-7E1E4DCDE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0FFB9-6658-4E06-83F6-8557E62A521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32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34C9EA1E-2600-4064-9BC8-107521C5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7208C82C-EE1B-485A-8635-37016E550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23C83B76-7BB9-4DB8-8151-7E1E4DCDE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D2B61-A23E-45CA-BB43-E38D12345C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972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34C9EA1E-2600-4064-9BC8-107521C5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7208C82C-EE1B-485A-8635-37016E550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23C83B76-7BB9-4DB8-8151-7E1E4DCDE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8E5FC-A478-4964-BC7B-817BCF1FBD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8769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34C9EA1E-2600-4064-9BC8-107521C5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7208C82C-EE1B-485A-8635-37016E550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23C83B76-7BB9-4DB8-8151-7E1E4DCDE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2F8E4-21EA-42CE-B180-ECC8F70C3C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169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34C9EA1E-2600-4064-9BC8-107521C5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7208C82C-EE1B-485A-8635-37016E550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23C83B76-7BB9-4DB8-8151-7E1E4DCDE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94484-1B17-40BB-873D-5C53E31D360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606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34C9EA1E-2600-4064-9BC8-107521C5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7208C82C-EE1B-485A-8635-37016E550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23C83B76-7BB9-4DB8-8151-7E1E4DCDE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03F50-2DFE-49E0-A59C-55CB9C07A77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754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34C9EA1E-2600-4064-9BC8-107521C5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7208C82C-EE1B-485A-8635-37016E550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23C83B76-7BB9-4DB8-8151-7E1E4DCDE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205B8-2103-4069-8CC3-E6D4F7E5A8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031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34C9EA1E-2600-4064-9BC8-107521C5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7208C82C-EE1B-485A-8635-37016E550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23C83B76-7BB9-4DB8-8151-7E1E4DCDE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35723-9B6D-40FC-B5F5-013ABD7A3A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4955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687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652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30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0735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1474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6974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792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8223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6430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5242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5476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2494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36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379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5510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224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3205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7957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4027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227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156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992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56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470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2286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0143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361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767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8476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8786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297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812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38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95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925E09-07DF-4DD7-B87D-DCDD3C75FA7F}" type="datetimeFigureOut">
              <a:rPr lang="ru-RU" smtClean="0">
                <a:solidFill>
                  <a:srgbClr val="4E5B6F"/>
                </a:solidFill>
              </a:rPr>
              <a:pPr/>
              <a:t>04.02.2019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ADC995-8897-4E6C-8657-DDA490CFF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863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29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23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3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99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xmlns="" id="{EC38FC39-8ADC-4BF0-9081-79E24D34F88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xmlns="" id="{7236104C-8453-4C19-9B0F-62B056C09A0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xmlns="" id="{2F738726-8948-46F3-AAEE-C8A7B065FD8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xmlns="" id="{B40BC230-C7F8-4CB5-BFED-2B8ADE514CC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xmlns="" id="{67E88399-342C-4BE5-9AF1-CEA27E526EB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xmlns="" id="{34C9EA1E-2600-4064-9BC8-107521C5A3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xmlns="" id="{7208C82C-EE1B-485A-8635-37016E5504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xmlns="" id="{23C83B76-7BB9-4DB8-8151-7E1E4DCDE9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908074-6700-44FD-804D-C9FCDE0ED94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7696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74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58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E3D2-17DE-4E24-852A-F8B99761CD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855A-BA13-4D5F-8611-3D7C11BCB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06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3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5.tiff"/><Relationship Id="rId11" Type="http://schemas.openxmlformats.org/officeDocument/2006/relationships/image" Target="../media/image29.tiff"/><Relationship Id="rId5" Type="http://schemas.openxmlformats.org/officeDocument/2006/relationships/image" Target="../media/image24.png"/><Relationship Id="rId10" Type="http://schemas.openxmlformats.org/officeDocument/2006/relationships/image" Target="../media/image28.tiff"/><Relationship Id="rId4" Type="http://schemas.openxmlformats.org/officeDocument/2006/relationships/image" Target="../media/image23.png"/><Relationship Id="rId9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3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2.tiff"/><Relationship Id="rId11" Type="http://schemas.openxmlformats.org/officeDocument/2006/relationships/image" Target="../media/image29.tiff"/><Relationship Id="rId5" Type="http://schemas.openxmlformats.org/officeDocument/2006/relationships/image" Target="../media/image24.png"/><Relationship Id="rId10" Type="http://schemas.openxmlformats.org/officeDocument/2006/relationships/image" Target="../media/image28.tiff"/><Relationship Id="rId4" Type="http://schemas.openxmlformats.org/officeDocument/2006/relationships/image" Target="../media/image31.png"/><Relationship Id="rId9" Type="http://schemas.openxmlformats.org/officeDocument/2006/relationships/image" Target="../media/image27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12" Type="http://schemas.openxmlformats.org/officeDocument/2006/relationships/image" Target="../media/image3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8.png"/><Relationship Id="rId11" Type="http://schemas.openxmlformats.org/officeDocument/2006/relationships/image" Target="../media/image29.tiff"/><Relationship Id="rId5" Type="http://schemas.openxmlformats.org/officeDocument/2006/relationships/image" Target="../media/image33.tiff"/><Relationship Id="rId10" Type="http://schemas.openxmlformats.org/officeDocument/2006/relationships/image" Target="../media/image28.tiff"/><Relationship Id="rId4" Type="http://schemas.openxmlformats.org/officeDocument/2006/relationships/image" Target="../media/image24.png"/><Relationship Id="rId9" Type="http://schemas.openxmlformats.org/officeDocument/2006/relationships/image" Target="../media/image27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4" y="388317"/>
            <a:ext cx="8973980" cy="5982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28179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Раздельный</a:t>
            </a:r>
          </a:p>
          <a:p>
            <a:pPr algn="ctr"/>
            <a:endParaRPr lang="ru-RU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сбор мусора</a:t>
            </a:r>
          </a:p>
        </p:txBody>
      </p:sp>
    </p:spTree>
    <p:extLst>
      <p:ext uri="{BB962C8B-B14F-4D97-AF65-F5344CB8AC3E}">
        <p14:creationId xmlns="" xmlns:p14="http://schemas.microsoft.com/office/powerpoint/2010/main" val="23061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003"/>
            <a:ext cx="9144000" cy="7317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72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246587" cy="6215082"/>
          </a:xfrm>
        </p:spPr>
      </p:pic>
    </p:spTree>
    <p:extLst>
      <p:ext uri="{BB962C8B-B14F-4D97-AF65-F5344CB8AC3E}">
        <p14:creationId xmlns="" xmlns:p14="http://schemas.microsoft.com/office/powerpoint/2010/main" val="36494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524" y="260647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причин у раздельного сбора отходов всего две: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012" y="19602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выгода для экономики страны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92488" y="193628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algn="r">
              <a:buFont typeface="+mj-lt"/>
              <a:buAutoNum type="arabicPeriod" startAt="2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экологических проблем, повсеместно возникающих вблизи крупных свалок мусора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07704" y="1214754"/>
            <a:ext cx="1584176" cy="72153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0000">
            <a:off x="5745199" y="1004335"/>
            <a:ext cx="188121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13" y="3284984"/>
            <a:ext cx="3907204" cy="2705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693153"/>
            <a:ext cx="3164847" cy="3164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940152" y="3752166"/>
            <a:ext cx="2592288" cy="2917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00000">
            <a:off x="5856864" y="3763482"/>
            <a:ext cx="27066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90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6" y="332656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7" y="332656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09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777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В России практикуется классификация отходов на три основных типа: </a:t>
            </a:r>
            <a:endParaRPr lang="ru-RU" sz="4400" dirty="0" smtClean="0"/>
          </a:p>
          <a:p>
            <a:endParaRPr lang="ru-RU" sz="4400" dirty="0"/>
          </a:p>
          <a:p>
            <a:r>
              <a:rPr lang="ru-RU" sz="4400" dirty="0" smtClean="0">
                <a:solidFill>
                  <a:srgbClr val="00B050"/>
                </a:solidFill>
              </a:rPr>
              <a:t>-битое </a:t>
            </a:r>
            <a:r>
              <a:rPr lang="ru-RU" sz="4400" dirty="0">
                <a:solidFill>
                  <a:srgbClr val="00B050"/>
                </a:solidFill>
              </a:rPr>
              <a:t>стекло и тара из стекла </a:t>
            </a:r>
            <a:r>
              <a:rPr lang="ru-RU" sz="4400" dirty="0"/>
              <a:t>(зелёный цвет), </a:t>
            </a:r>
          </a:p>
          <a:p>
            <a:r>
              <a:rPr lang="ru-RU" sz="4400" dirty="0" smtClean="0">
                <a:solidFill>
                  <a:schemeClr val="tx2"/>
                </a:solidFill>
              </a:rPr>
              <a:t>-бумажные </a:t>
            </a:r>
            <a:r>
              <a:rPr lang="ru-RU" sz="4400" dirty="0">
                <a:solidFill>
                  <a:schemeClr val="tx2"/>
                </a:solidFill>
              </a:rPr>
              <a:t>отходы </a:t>
            </a:r>
            <a:r>
              <a:rPr lang="ru-RU" sz="4400" dirty="0"/>
              <a:t>(синий)</a:t>
            </a:r>
          </a:p>
          <a:p>
            <a:r>
              <a:rPr lang="ru-RU" sz="4400" dirty="0" smtClean="0">
                <a:solidFill>
                  <a:srgbClr val="FFC000"/>
                </a:solidFill>
              </a:rPr>
              <a:t>-пластик</a:t>
            </a:r>
            <a:r>
              <a:rPr lang="ru-RU" sz="4400" dirty="0" smtClean="0"/>
              <a:t> </a:t>
            </a:r>
            <a:r>
              <a:rPr lang="ru-RU" sz="4400" dirty="0"/>
              <a:t>(жёлтый</a:t>
            </a:r>
            <a:r>
              <a:rPr lang="ru-RU" sz="4400" dirty="0" smtClean="0"/>
              <a:t>).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6502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2" t="-767" r="10861" b="767"/>
          <a:stretch/>
        </p:blipFill>
        <p:spPr>
          <a:xfrm>
            <a:off x="0" y="-70024"/>
            <a:ext cx="9144000" cy="6955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7824" y="1916832"/>
            <a:ext cx="5472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Срок разложения: 1000 лет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Не </a:t>
            </a:r>
            <a:r>
              <a:rPr lang="ru-RU" dirty="0" smtClean="0">
                <a:solidFill>
                  <a:prstClr val="black"/>
                </a:solidFill>
              </a:rPr>
              <a:t>горит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Первичное сырье: песок, сода, известь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1 тонна стекла = 650 кг песка+186 кг соды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                               </a:t>
            </a:r>
            <a:r>
              <a:rPr lang="ru-RU" dirty="0" smtClean="0">
                <a:solidFill>
                  <a:prstClr val="black"/>
                </a:solidFill>
              </a:rPr>
              <a:t>+</a:t>
            </a:r>
            <a:r>
              <a:rPr lang="ru-RU" dirty="0">
                <a:solidFill>
                  <a:prstClr val="black"/>
                </a:solidFill>
              </a:rPr>
              <a:t>200 кг </a:t>
            </a:r>
            <a:r>
              <a:rPr lang="ru-RU" dirty="0" smtClean="0">
                <a:solidFill>
                  <a:prstClr val="black"/>
                </a:solidFill>
              </a:rPr>
              <a:t>известняка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Переработка</a:t>
            </a:r>
          </a:p>
          <a:p>
            <a:r>
              <a:rPr lang="ru-RU" dirty="0">
                <a:solidFill>
                  <a:prstClr val="black"/>
                </a:solidFill>
              </a:rPr>
              <a:t>Затраты энергии – 25%, затраты воды – 50%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Изделия </a:t>
            </a:r>
            <a:r>
              <a:rPr lang="ru-RU" dirty="0">
                <a:solidFill>
                  <a:prstClr val="black"/>
                </a:solidFill>
              </a:rPr>
              <a:t>из переработанного стекла: новые банки, плафон уличного фонаря, стекловата, стеклоблок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7802" y="4077072"/>
            <a:ext cx="1051732" cy="1313876"/>
          </a:xfrm>
          <a:prstGeom prst="rect">
            <a:avLst/>
          </a:prstGeom>
        </p:spPr>
      </p:pic>
      <p:pic>
        <p:nvPicPr>
          <p:cNvPr id="11" name="Изображение 10" descr="her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42" y="80924"/>
            <a:ext cx="625174" cy="62889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585" y="1916832"/>
            <a:ext cx="1575175" cy="3600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759" y="404664"/>
            <a:ext cx="18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prstClr val="black"/>
                </a:solidFill>
              </a:rPr>
              <a:t>Секретное </a:t>
            </a:r>
            <a:r>
              <a:rPr lang="ru-RU">
                <a:solidFill>
                  <a:prstClr val="black"/>
                </a:solidFill>
              </a:rPr>
              <a:t>д</a:t>
            </a:r>
            <a:r>
              <a:rPr lang="ru-RU" smtClean="0">
                <a:solidFill>
                  <a:prstClr val="black"/>
                </a:solidFill>
              </a:rPr>
              <a:t>осье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" name="Изображение 16" descr="logo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90"/>
          <a:stretch/>
        </p:blipFill>
        <p:spPr>
          <a:xfrm>
            <a:off x="7723543" y="5688632"/>
            <a:ext cx="952913" cy="1196752"/>
          </a:xfrm>
          <a:prstGeom prst="rect">
            <a:avLst/>
          </a:prstGeom>
          <a:effectLst>
            <a:outerShdw blurRad="165100" dist="38100" dir="2700000" sx="98000" sy="98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8969" y="1983631"/>
            <a:ext cx="231260" cy="226442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76526" y="3074358"/>
            <a:ext cx="216147" cy="20856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7022" y="3591625"/>
            <a:ext cx="275155" cy="269423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7784" y="2507964"/>
            <a:ext cx="313630" cy="282267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486" y="4459048"/>
            <a:ext cx="302226" cy="280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357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2" t="-767" r="10861" b="767"/>
          <a:stretch/>
        </p:blipFill>
        <p:spPr>
          <a:xfrm>
            <a:off x="0" y="-70024"/>
            <a:ext cx="9144000" cy="6955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856" y="1916832"/>
            <a:ext cx="5472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Срок </a:t>
            </a:r>
            <a:r>
              <a:rPr lang="ru-RU" dirty="0">
                <a:solidFill>
                  <a:prstClr val="black"/>
                </a:solidFill>
              </a:rPr>
              <a:t>разложения: 1—24 </a:t>
            </a:r>
            <a:r>
              <a:rPr lang="ru-RU" dirty="0" smtClean="0">
                <a:solidFill>
                  <a:prstClr val="black"/>
                </a:solidFill>
              </a:rPr>
              <a:t>месяцев</a:t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Можно </a:t>
            </a:r>
            <a:r>
              <a:rPr lang="ru-RU" dirty="0">
                <a:solidFill>
                  <a:prstClr val="black"/>
                </a:solidFill>
              </a:rPr>
              <a:t>безопасно сжечь или </a:t>
            </a:r>
            <a:r>
              <a:rPr lang="ru-RU" dirty="0" smtClean="0">
                <a:solidFill>
                  <a:prstClr val="black"/>
                </a:solidFill>
              </a:rPr>
              <a:t>компостировать</a:t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Первичное </a:t>
            </a:r>
            <a:r>
              <a:rPr lang="ru-RU" dirty="0">
                <a:solidFill>
                  <a:prstClr val="black"/>
                </a:solidFill>
              </a:rPr>
              <a:t>сырье: древесина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1 </a:t>
            </a:r>
            <a:r>
              <a:rPr lang="ru-RU" dirty="0">
                <a:solidFill>
                  <a:prstClr val="black"/>
                </a:solidFill>
              </a:rPr>
              <a:t>тонна бумаги = 17 деревьев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Переработка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Затраты энергии: 50%, затраты воды: 40</a:t>
            </a:r>
            <a:r>
              <a:rPr lang="ru-RU" dirty="0" smtClean="0">
                <a:solidFill>
                  <a:prstClr val="black"/>
                </a:solidFill>
              </a:rPr>
              <a:t>%</a:t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Изделия из переработанной бумаги: туалетная бумага, картон, рубероид, новая бумага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632" y="4005065"/>
            <a:ext cx="1063200" cy="13588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0568" y="21255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. </a:t>
            </a: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11" name="Изображение 10" descr="her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42" y="80924"/>
            <a:ext cx="625174" cy="62889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5933" y="1960387"/>
            <a:ext cx="1569114" cy="4605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759" y="404664"/>
            <a:ext cx="18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prstClr val="black"/>
                </a:solidFill>
              </a:rPr>
              <a:t>Секретное </a:t>
            </a:r>
            <a:r>
              <a:rPr lang="ru-RU">
                <a:solidFill>
                  <a:prstClr val="black"/>
                </a:solidFill>
              </a:rPr>
              <a:t>д</a:t>
            </a:r>
            <a:r>
              <a:rPr lang="ru-RU" smtClean="0">
                <a:solidFill>
                  <a:prstClr val="black"/>
                </a:solidFill>
              </a:rPr>
              <a:t>осье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Изображение 15" descr="logo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90"/>
          <a:stretch/>
        </p:blipFill>
        <p:spPr>
          <a:xfrm>
            <a:off x="7723543" y="5688632"/>
            <a:ext cx="952913" cy="1196752"/>
          </a:xfrm>
          <a:prstGeom prst="rect">
            <a:avLst/>
          </a:prstGeom>
          <a:effectLst>
            <a:outerShdw blurRad="165100" dist="38100" dir="2700000" sx="98000" sy="98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4993" y="1983631"/>
            <a:ext cx="231260" cy="22644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92550" y="3074358"/>
            <a:ext cx="216147" cy="208563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3046" y="3591625"/>
            <a:ext cx="275155" cy="269423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3808" y="2507964"/>
            <a:ext cx="313630" cy="282267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9510" y="4149080"/>
            <a:ext cx="302226" cy="280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4330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2" t="-767" r="10861" b="767"/>
          <a:stretch/>
        </p:blipFill>
        <p:spPr>
          <a:xfrm>
            <a:off x="0" y="-70024"/>
            <a:ext cx="9144000" cy="6955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3848" y="1916832"/>
            <a:ext cx="5472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Срок </a:t>
            </a:r>
            <a:r>
              <a:rPr lang="ru-RU" dirty="0">
                <a:solidFill>
                  <a:prstClr val="black"/>
                </a:solidFill>
              </a:rPr>
              <a:t>разложения: 150—400 </a:t>
            </a:r>
            <a:r>
              <a:rPr lang="ru-RU" dirty="0" smtClean="0">
                <a:solidFill>
                  <a:prstClr val="black"/>
                </a:solidFill>
              </a:rPr>
              <a:t>лет</a:t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Некоторые </a:t>
            </a:r>
            <a:r>
              <a:rPr lang="ru-RU" dirty="0">
                <a:solidFill>
                  <a:prstClr val="black"/>
                </a:solidFill>
              </a:rPr>
              <a:t>виды можно безопасно сжигать для получения энергии, а некоторые виды горят с выделением </a:t>
            </a:r>
            <a:r>
              <a:rPr lang="ru-RU" dirty="0" err="1" smtClean="0">
                <a:solidFill>
                  <a:prstClr val="black"/>
                </a:solidFill>
              </a:rPr>
              <a:t>диоксинов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Первичное </a:t>
            </a:r>
            <a:r>
              <a:rPr lang="ru-RU" dirty="0">
                <a:solidFill>
                  <a:prstClr val="black"/>
                </a:solidFill>
              </a:rPr>
              <a:t>сырье: нефть, газ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1 </a:t>
            </a:r>
            <a:r>
              <a:rPr lang="ru-RU" dirty="0">
                <a:solidFill>
                  <a:prstClr val="black"/>
                </a:solidFill>
              </a:rPr>
              <a:t>тонна пластика = 700 кг нефти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Переработка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Затраты энергии: 40%</a:t>
            </a:r>
          </a:p>
          <a:p>
            <a:r>
              <a:rPr lang="ru-RU" dirty="0">
                <a:solidFill>
                  <a:prstClr val="black"/>
                </a:solidFill>
              </a:rPr>
              <a:t>Изделия из переработанного пластика: синтепон, футболка, тротуарная плитка, канистра</a:t>
            </a:r>
          </a:p>
        </p:txBody>
      </p:sp>
      <p:pic>
        <p:nvPicPr>
          <p:cNvPr id="11" name="Изображение 10" descr="her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42" y="80924"/>
            <a:ext cx="625174" cy="62889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37" y="1916833"/>
            <a:ext cx="1995371" cy="3888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759" y="404664"/>
            <a:ext cx="18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prstClr val="black"/>
                </a:solidFill>
              </a:rPr>
              <a:t>Секретное </a:t>
            </a:r>
            <a:r>
              <a:rPr lang="ru-RU">
                <a:solidFill>
                  <a:prstClr val="black"/>
                </a:solidFill>
              </a:rPr>
              <a:t>д</a:t>
            </a:r>
            <a:r>
              <a:rPr lang="ru-RU" smtClean="0">
                <a:solidFill>
                  <a:prstClr val="black"/>
                </a:solidFill>
              </a:rPr>
              <a:t>осье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Изображение 15" descr="logo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90"/>
          <a:stretch/>
        </p:blipFill>
        <p:spPr>
          <a:xfrm>
            <a:off x="7723543" y="5688632"/>
            <a:ext cx="952913" cy="1196752"/>
          </a:xfrm>
          <a:prstGeom prst="rect">
            <a:avLst/>
          </a:prstGeom>
          <a:effectLst>
            <a:outerShdw blurRad="165100" dist="38100" dir="2700000" sx="98000" sy="98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39" y="3977758"/>
            <a:ext cx="576066" cy="1494772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4993" y="1983631"/>
            <a:ext cx="231260" cy="22644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92550" y="3652485"/>
            <a:ext cx="216147" cy="208563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3046" y="4167689"/>
            <a:ext cx="275155" cy="269423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3808" y="2507964"/>
            <a:ext cx="313630" cy="282267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9510" y="4732538"/>
            <a:ext cx="302226" cy="280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0607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012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2560" cy="7101408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 rotWithShape="1">
          <a:blip r:embed="rId3" cstate="print"/>
          <a:srcRect b="19783"/>
          <a:stretch/>
        </p:blipFill>
        <p:spPr>
          <a:xfrm>
            <a:off x="5726088" y="932029"/>
            <a:ext cx="2977942" cy="1592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17315" y="2909172"/>
            <a:ext cx="193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ГК </a:t>
            </a:r>
            <a:r>
              <a:rPr lang="ru-RU" dirty="0" err="1" smtClean="0">
                <a:solidFill>
                  <a:prstClr val="white"/>
                </a:solidFill>
              </a:rPr>
              <a:t>ЭкоТехнологии</a:t>
            </a: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(</a:t>
            </a:r>
            <a:r>
              <a:rPr lang="ru-RU" dirty="0" err="1" smtClean="0">
                <a:solidFill>
                  <a:prstClr val="white"/>
                </a:solidFill>
              </a:rPr>
              <a:t>г.Тверь</a:t>
            </a:r>
            <a:r>
              <a:rPr lang="ru-RU" dirty="0" smtClean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601161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Пермская целлюлозно-бумажная компания (</a:t>
            </a:r>
            <a:r>
              <a:rPr lang="ru-RU" dirty="0" err="1" smtClean="0">
                <a:solidFill>
                  <a:prstClr val="white"/>
                </a:solidFill>
              </a:rPr>
              <a:t>г.Пермь</a:t>
            </a:r>
            <a:r>
              <a:rPr lang="ru-RU" dirty="0" smtClean="0">
                <a:solidFill>
                  <a:prstClr val="white"/>
                </a:solidFill>
              </a:rPr>
              <a:t>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9861" y="262870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ПАО «Мечел</a:t>
            </a:r>
            <a:r>
              <a:rPr lang="ru-RU" smtClean="0">
                <a:solidFill>
                  <a:prstClr val="white"/>
                </a:solidFill>
              </a:rPr>
              <a:t>» </a:t>
            </a:r>
            <a:br>
              <a:rPr lang="ru-RU" smtClean="0">
                <a:solidFill>
                  <a:prstClr val="white"/>
                </a:solidFill>
              </a:rPr>
            </a:br>
            <a:r>
              <a:rPr lang="ru-RU" smtClean="0">
                <a:solidFill>
                  <a:prstClr val="white"/>
                </a:solidFill>
              </a:rPr>
              <a:t>(</a:t>
            </a:r>
            <a:r>
              <a:rPr lang="ru-RU" dirty="0" err="1" smtClean="0">
                <a:solidFill>
                  <a:prstClr val="white"/>
                </a:solidFill>
              </a:rPr>
              <a:t>г.Челябинск</a:t>
            </a:r>
            <a:r>
              <a:rPr lang="ru-RU" dirty="0" smtClean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5746030"/>
            <a:ext cx="2485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Российская стекольная </a:t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компания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(г. Санкт-Петербург)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94039">
            <a:off x="504464" y="1138705"/>
            <a:ext cx="2784583" cy="1567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5" cstate="print"/>
          <a:srcRect l="26893" r="-450"/>
          <a:stretch/>
        </p:blipFill>
        <p:spPr>
          <a:xfrm>
            <a:off x="1331640" y="4248655"/>
            <a:ext cx="2895471" cy="1618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 rotWithShape="1">
          <a:blip r:embed="rId6"/>
          <a:srcRect t="10351" b="9097"/>
          <a:stretch/>
        </p:blipFill>
        <p:spPr>
          <a:xfrm rot="197809">
            <a:off x="5055783" y="3947223"/>
            <a:ext cx="2784583" cy="161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347" r="54729"/>
          <a:stretch/>
        </p:blipFill>
        <p:spPr>
          <a:xfrm>
            <a:off x="7056784" y="5157192"/>
            <a:ext cx="2411760" cy="1595626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9" t="31291" b="31291"/>
          <a:stretch/>
        </p:blipFill>
        <p:spPr>
          <a:xfrm>
            <a:off x="8270448" y="3221182"/>
            <a:ext cx="1038897" cy="1947772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80" t="-581" r="16649" b="69928"/>
          <a:stretch/>
        </p:blipFill>
        <p:spPr>
          <a:xfrm rot="16200000">
            <a:off x="-444579" y="4358930"/>
            <a:ext cx="2411760" cy="1595626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656" y="395008"/>
            <a:ext cx="7926792" cy="297688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3848" y="1325048"/>
            <a:ext cx="2810668" cy="1599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089621" y="3081734"/>
            <a:ext cx="2418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Завод по переработке </a:t>
            </a: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пластмасс </a:t>
            </a:r>
            <a:r>
              <a:rPr lang="ru-RU" dirty="0">
                <a:solidFill>
                  <a:prstClr val="white"/>
                </a:solidFill>
              </a:rPr>
              <a:t>«ПЛАРУС</a:t>
            </a:r>
            <a:r>
              <a:rPr lang="ru-RU" dirty="0" smtClean="0">
                <a:solidFill>
                  <a:prstClr val="white"/>
                </a:solidFill>
              </a:rPr>
              <a:t>»</a:t>
            </a:r>
          </a:p>
          <a:p>
            <a:r>
              <a:rPr lang="ru-RU" dirty="0">
                <a:solidFill>
                  <a:prstClr val="white"/>
                </a:solidFill>
              </a:rPr>
              <a:t>г. Солнечногорск</a:t>
            </a:r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04448" y="5565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02824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93700"/>
            <a:ext cx="7772400" cy="1430338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Мусор </a:t>
            </a:r>
            <a:r>
              <a:rPr lang="ru-RU" altLang="ru-RU" sz="4000" b="1" smtClean="0"/>
              <a:t>– глобальная экологическая проблема</a:t>
            </a:r>
          </a:p>
        </p:txBody>
      </p:sp>
    </p:spTree>
    <p:extLst>
      <p:ext uri="{BB962C8B-B14F-4D97-AF65-F5344CB8AC3E}">
        <p14:creationId xmlns="" xmlns:p14="http://schemas.microsoft.com/office/powerpoint/2010/main" val="30537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698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>
                <a:solidFill>
                  <a:srgbClr val="000000"/>
                </a:solidFill>
                <a:latin typeface="NotoSerif"/>
              </a:rPr>
              <a:t>Раздельный сбор способен на 30% сократить объем </a:t>
            </a:r>
            <a:r>
              <a:rPr lang="ru-RU" sz="5400" i="1" dirty="0" err="1">
                <a:solidFill>
                  <a:srgbClr val="000000"/>
                </a:solidFill>
                <a:latin typeface="NotoSerif"/>
              </a:rPr>
              <a:t>захораниваемого</a:t>
            </a:r>
            <a:r>
              <a:rPr lang="ru-RU" sz="5400" i="1" dirty="0">
                <a:solidFill>
                  <a:srgbClr val="000000"/>
                </a:solidFill>
                <a:latin typeface="NotoSerif"/>
              </a:rPr>
              <a:t> мусора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5560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myshared.ru/7/834258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5" y="263560"/>
            <a:ext cx="8637077" cy="6333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19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2.infourok.ru/uploads/ex/0c95/00080f5c-8be7e110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3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s/199500/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67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49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6387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04" t="19704" r="5299" b="1195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2500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slide.ru/images/15/21349/960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46" y="29879"/>
            <a:ext cx="9154940" cy="6828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47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2" t="-767" r="10861" b="767"/>
          <a:stretch/>
        </p:blipFill>
        <p:spPr>
          <a:xfrm>
            <a:off x="0" y="-70024"/>
            <a:ext cx="9144000" cy="6955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9563" y="7111218"/>
            <a:ext cx="6408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F81BD"/>
                </a:solidFill>
              </a:rPr>
              <a:t>Бланк отчёта спецслужб. В центре нарисован мусоросжигательный завод, вокруг располагаются картинки и подписи с карточек из Приложения 1, относящиеся к сжиганию. Из кучи мусора на входе в завод получается куча токсичной золы на выходе объёмом в четверть исходной кучи.  </a:t>
            </a:r>
            <a:endParaRPr lang="ru-RU" dirty="0">
              <a:solidFill>
                <a:srgbClr val="4F81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7173416"/>
            <a:ext cx="488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F81BD"/>
                </a:solidFill>
              </a:rPr>
              <a:t>Зелёный Агент, серьёзно взирающий на отчёт </a:t>
            </a:r>
          </a:p>
          <a:p>
            <a:r>
              <a:rPr lang="ru-RU" dirty="0" smtClean="0">
                <a:solidFill>
                  <a:srgbClr val="4F81BD"/>
                </a:solidFill>
              </a:rPr>
              <a:t>с вниманием и интересом. А</a:t>
            </a:r>
            <a:r>
              <a:rPr lang="ru-RU" b="1" i="1" dirty="0" smtClean="0">
                <a:solidFill>
                  <a:srgbClr val="4F81BD"/>
                </a:solidFill>
              </a:rPr>
              <a:t>,</a:t>
            </a:r>
            <a:r>
              <a:rPr lang="ru-RU" dirty="0" smtClean="0">
                <a:solidFill>
                  <a:srgbClr val="4F81BD"/>
                </a:solidFill>
              </a:rPr>
              <a:t> может быть</a:t>
            </a:r>
            <a:r>
              <a:rPr lang="ru-RU" b="1" i="1" dirty="0" smtClean="0">
                <a:solidFill>
                  <a:srgbClr val="4F81BD"/>
                </a:solidFill>
              </a:rPr>
              <a:t>,</a:t>
            </a:r>
            <a:r>
              <a:rPr lang="ru-RU" dirty="0" smtClean="0">
                <a:solidFill>
                  <a:srgbClr val="4F81BD"/>
                </a:solidFill>
              </a:rPr>
              <a:t> и не нужен он здесь…</a:t>
            </a:r>
            <a:endParaRPr lang="ru-RU" dirty="0">
              <a:solidFill>
                <a:srgbClr val="4F81B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937718"/>
            <a:ext cx="2070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Сегодня в России </a:t>
            </a:r>
            <a:r>
              <a:rPr lang="ru-RU" dirty="0" smtClean="0">
                <a:solidFill>
                  <a:prstClr val="black"/>
                </a:solidFill>
              </a:rPr>
              <a:t>сжигается меньше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% </a:t>
            </a:r>
            <a:r>
              <a:rPr lang="ru-RU" dirty="0" smtClean="0">
                <a:solidFill>
                  <a:prstClr val="black"/>
                </a:solidFill>
              </a:rPr>
              <a:t>отходов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168493"/>
            <a:ext cx="2969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white">
                    <a:lumMod val="95000"/>
                  </a:prstClr>
                </a:solidFill>
              </a:rPr>
              <a:t>Сжигание отходов</a:t>
            </a:r>
            <a:endParaRPr lang="ru-RU" sz="2800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875" y="2427158"/>
            <a:ext cx="2149149" cy="3492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4759" y="404664"/>
            <a:ext cx="18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prstClr val="black"/>
                </a:solidFill>
              </a:rPr>
              <a:t>Секретное </a:t>
            </a:r>
            <a:r>
              <a:rPr lang="ru-RU">
                <a:solidFill>
                  <a:prstClr val="black"/>
                </a:solidFill>
              </a:rPr>
              <a:t>д</a:t>
            </a:r>
            <a:r>
              <a:rPr lang="ru-RU" smtClean="0">
                <a:solidFill>
                  <a:prstClr val="black"/>
                </a:solidFill>
              </a:rPr>
              <a:t>осье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" name="Изображение 13" descr="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90"/>
          <a:stretch/>
        </p:blipFill>
        <p:spPr>
          <a:xfrm>
            <a:off x="699554" y="5688632"/>
            <a:ext cx="952913" cy="1196752"/>
          </a:xfrm>
          <a:prstGeom prst="rect">
            <a:avLst/>
          </a:prstGeom>
          <a:effectLst>
            <a:outerShdw blurRad="165100" dist="38100" dir="2700000" sx="98000" sy="98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65" y="1916832"/>
            <a:ext cx="7146758" cy="41683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04448" y="5565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185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2" t="-767" r="10861" b="767"/>
          <a:stretch/>
        </p:blipFill>
        <p:spPr>
          <a:xfrm>
            <a:off x="0" y="-70024"/>
            <a:ext cx="9144000" cy="6955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169476"/>
            <a:ext cx="347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white">
                    <a:lumMod val="95000"/>
                  </a:prstClr>
                </a:solidFill>
              </a:rPr>
              <a:t>Захоронение отходов</a:t>
            </a:r>
            <a:endParaRPr lang="ru-RU" sz="28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642" y="292494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Сегодня в России отправляется на свалки </a:t>
            </a:r>
            <a:r>
              <a:rPr lang="ru-RU" dirty="0" smtClean="0">
                <a:solidFill>
                  <a:prstClr val="black"/>
                </a:solidFill>
              </a:rPr>
              <a:t>90</a:t>
            </a:r>
            <a:r>
              <a:rPr lang="en-US" dirty="0">
                <a:solidFill>
                  <a:prstClr val="black"/>
                </a:solidFill>
              </a:rPr>
              <a:t>–</a:t>
            </a:r>
            <a:r>
              <a:rPr lang="ru-RU" dirty="0" smtClean="0">
                <a:solidFill>
                  <a:prstClr val="black"/>
                </a:solidFill>
              </a:rPr>
              <a:t>95</a:t>
            </a:r>
            <a:r>
              <a:rPr lang="ru-RU" dirty="0">
                <a:solidFill>
                  <a:prstClr val="black"/>
                </a:solidFill>
              </a:rPr>
              <a:t>% отходов.</a:t>
            </a: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876" y="2427159"/>
            <a:ext cx="1531268" cy="349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759" y="404664"/>
            <a:ext cx="18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prstClr val="black"/>
                </a:solidFill>
              </a:rPr>
              <a:t>Секретное </a:t>
            </a:r>
            <a:r>
              <a:rPr lang="ru-RU">
                <a:solidFill>
                  <a:prstClr val="black"/>
                </a:solidFill>
              </a:rPr>
              <a:t>д</a:t>
            </a:r>
            <a:r>
              <a:rPr lang="ru-RU" smtClean="0">
                <a:solidFill>
                  <a:prstClr val="black"/>
                </a:solidFill>
              </a:rPr>
              <a:t>осье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Изображение 12" descr="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90"/>
          <a:stretch/>
        </p:blipFill>
        <p:spPr>
          <a:xfrm>
            <a:off x="699554" y="5688632"/>
            <a:ext cx="952913" cy="1196752"/>
          </a:xfrm>
          <a:prstGeom prst="rect">
            <a:avLst/>
          </a:prstGeom>
          <a:effectLst>
            <a:outerShdw blurRad="165100" dist="38100" dir="2700000" sx="98000" sy="98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69" y="1870745"/>
            <a:ext cx="7116234" cy="41505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04448" y="5565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6868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2" t="-767" r="10861" b="767"/>
          <a:stretch/>
        </p:blipFill>
        <p:spPr>
          <a:xfrm>
            <a:off x="0" y="-70024"/>
            <a:ext cx="9144000" cy="6955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3307" y="169476"/>
            <a:ext cx="345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Переработка отходов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94875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Сегодня в России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на </a:t>
            </a:r>
            <a:r>
              <a:rPr lang="ru-RU" dirty="0">
                <a:solidFill>
                  <a:prstClr val="black"/>
                </a:solidFill>
              </a:rPr>
              <a:t>переработку отправляется </a:t>
            </a:r>
            <a:r>
              <a:rPr lang="ru-RU" dirty="0" smtClean="0">
                <a:solidFill>
                  <a:prstClr val="black"/>
                </a:solidFill>
              </a:rPr>
              <a:t>5–7</a:t>
            </a:r>
            <a:r>
              <a:rPr lang="ru-RU" dirty="0">
                <a:solidFill>
                  <a:prstClr val="black"/>
                </a:solidFill>
              </a:rPr>
              <a:t>% отходов.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4367" y="7740184"/>
            <a:ext cx="399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4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ru-RU" dirty="0">
                <a:solidFill>
                  <a:prstClr val="black"/>
                </a:solidFill>
              </a:rPr>
              <a:t>Сохраняются природные ресурсы для потомков</a:t>
            </a:r>
          </a:p>
        </p:txBody>
      </p:sp>
      <p:pic>
        <p:nvPicPr>
          <p:cNvPr id="18" name="Изображение 17" descr="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90"/>
          <a:stretch/>
        </p:blipFill>
        <p:spPr>
          <a:xfrm>
            <a:off x="699554" y="5688632"/>
            <a:ext cx="952913" cy="1196752"/>
          </a:xfrm>
          <a:prstGeom prst="rect">
            <a:avLst/>
          </a:prstGeom>
          <a:effectLst>
            <a:outerShdw blurRad="165100" dist="38100" dir="2700000" sx="98000" sy="98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875" y="2423862"/>
            <a:ext cx="2826127" cy="4549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4759" y="404664"/>
            <a:ext cx="18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prstClr val="black"/>
                </a:solidFill>
              </a:rPr>
              <a:t>Секретное </a:t>
            </a:r>
            <a:r>
              <a:rPr lang="ru-RU">
                <a:solidFill>
                  <a:prstClr val="black"/>
                </a:solidFill>
              </a:rPr>
              <a:t>д</a:t>
            </a:r>
            <a:r>
              <a:rPr lang="ru-RU" smtClean="0">
                <a:solidFill>
                  <a:prstClr val="black"/>
                </a:solidFill>
              </a:rPr>
              <a:t>осье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73413"/>
            <a:ext cx="6706569" cy="4079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04448" y="5565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528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61" y="1628800"/>
            <a:ext cx="5621337" cy="494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319" y="908720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sz="2800" dirty="0"/>
              <a:t>Раздельный сбор мусора–  нужное и благородное дело»</a:t>
            </a:r>
          </a:p>
        </p:txBody>
      </p:sp>
    </p:spTree>
    <p:extLst>
      <p:ext uri="{BB962C8B-B14F-4D97-AF65-F5344CB8AC3E}">
        <p14:creationId xmlns="" xmlns:p14="http://schemas.microsoft.com/office/powerpoint/2010/main" val="18789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261</Words>
  <Application>Microsoft Office PowerPoint</Application>
  <PresentationFormat>Экран (4:3)</PresentationFormat>
  <Paragraphs>75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Тема Office</vt:lpstr>
      <vt:lpstr>1_Тема Office</vt:lpstr>
      <vt:lpstr>2_Тема Office</vt:lpstr>
      <vt:lpstr>3_Тема Office</vt:lpstr>
      <vt:lpstr>4_Тема Office</vt:lpstr>
      <vt:lpstr>Водяные знаки</vt:lpstr>
      <vt:lpstr>5_Тема Office</vt:lpstr>
      <vt:lpstr>6_Тема Office</vt:lpstr>
      <vt:lpstr>7_Тема Office</vt:lpstr>
      <vt:lpstr>8_Тема Office</vt:lpstr>
      <vt:lpstr>Справедливость</vt:lpstr>
      <vt:lpstr>Слайд 1</vt:lpstr>
      <vt:lpstr>Мусор – глобальная экологическая проблема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Лидия</cp:lastModifiedBy>
  <cp:revision>22</cp:revision>
  <dcterms:created xsi:type="dcterms:W3CDTF">2018-08-28T18:33:02Z</dcterms:created>
  <dcterms:modified xsi:type="dcterms:W3CDTF">2019-02-04T14:38:27Z</dcterms:modified>
</cp:coreProperties>
</file>